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\textrm{Modeling}~p(y|x) 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\boldsymbol{h^e}=\textrm{encoder}(x)\\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\log p(y|x)=\sum\log p(y_t|y_{&lt;t}, \boldsymbol{h^e}) 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h_t = f(h_{t-1}, y_{t-1}, \boldsymbol{h^e}) 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\boldsymbol{\tilde{h_t}}=tanh(\boldsymbol{W_c}[\textbf{c}_t;\textbf{h}_t])\\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p(y_t|y_{&lt;t}, \boldsymbol{h^e}) = \textrm{softmax} (g(\boldsymbol{\tilde{h_t}}))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\textbf{c}_t = \boldsymbol{h^e a_t}\\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\boldsymbol{a_{t}} = \textrm{aligh}(\boldsymbol{h_t},\boldsymbol{h^e})=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\frac{\exp(\textrm{score}(\boldsymbol{h_t},\boldsymbol{h^e}))}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{\sum\limits_{i}\exp(score(\boldsymbol{h_t},\boldsymbol{h^e_i}))}\\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\textrm{score}(\boldsymbol{h_t},\boldsymbol{h^e}) = \boldsymbol{h_t^\intercal W_a h^e}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\textrm{Goal:}~p(y)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\log p(y)=\sum(\log p(y_t|y_{&lt;t}) \\\\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h_t = f(h_{t-1}, y_{t-1})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p(y_t|y_{&lt;t}) = \textrm{softmax} (g(h_t))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\textrm{Modeling:}~p(y|x)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\boldsymbol{h^e}=\textrm{encoder}(x)\\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\log p(y|x)=\sum\log p(y_t|y_{&lt;t}, \boldsymbol{h^e}) \\\\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h_t = f(h_{t-1}, y_{t-1}, \boldsymbol{h^e})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p(y_t|y_{&lt;t}, \boldsymbol{h^e}) = \textrm{softmax} (g(h_t))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ximumEntropy/Seq2Seq-PyTorch" TargetMode="External"/><Relationship Id="rId4" Type="http://schemas.openxmlformats.org/officeDocument/2006/relationships/hyperlink" Target="https://arxiv.org/abs/1406.1078" TargetMode="External"/><Relationship Id="rId5" Type="http://schemas.openxmlformats.org/officeDocument/2006/relationships/hyperlink" Target="https://distill.pub/2016/augmented-rnns/" TargetMode="External"/><Relationship Id="rId6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508.0402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409.0473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arxiv.org/abs/1409.0473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411.4555" TargetMode="External"/><Relationship Id="rId4" Type="http://schemas.openxmlformats.org/officeDocument/2006/relationships/hyperlink" Target="http://brain.kaist.ac.kr/research.html" TargetMode="External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jobs@gmail.com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wildml.com/2016/01/attention-and-memory-in-deep-learning-and-nlp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406.1078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MaximumEntropy/Seq2Seq-PyTorc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088100" y="1796200"/>
            <a:ext cx="69678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575"/>
            <a:ext cx="4640714" cy="38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35875" y="44975"/>
            <a:ext cx="43926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Attention (WIP)</a:t>
            </a:r>
            <a:endParaRPr sz="2800"/>
          </a:p>
        </p:txBody>
      </p:sp>
      <p:sp>
        <p:nvSpPr>
          <p:cNvPr id="254" name="Shape 254"/>
          <p:cNvSpPr txBox="1"/>
          <p:nvPr/>
        </p:nvSpPr>
        <p:spPr>
          <a:xfrm>
            <a:off x="201475" y="4713275"/>
            <a:ext cx="571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Effective Approaches to Attention-based Neural Machine Translation (emnlp15)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1993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675" y="44975"/>
            <a:ext cx="2750722" cy="28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313775" y="2737475"/>
            <a:ext cx="184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2129"/>
                </a:solidFill>
              </a:rPr>
              <a:t>Globally aligned </a:t>
            </a:r>
            <a:endParaRPr b="1" sz="1200">
              <a:solidFill>
                <a:srgbClr val="1D21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2129"/>
                </a:solidFill>
              </a:rPr>
              <a:t>                  weights</a:t>
            </a:r>
            <a:endParaRPr b="1" sz="1200"/>
          </a:p>
        </p:txBody>
      </p:sp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494" y="2861375"/>
            <a:ext cx="3225093" cy="22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95450" y="1138425"/>
            <a:ext cx="8081400" cy="3656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Sequence to Sequence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Sequence to Sequence models: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https://github.com/MaximumEntropy/Seq2Seq-PyTorch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Learning Phrase Representations using RNN Encoder-Decoder for Statistical Machine Translation: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https://arxiv.org/abs/1406.1078</a:t>
            </a:r>
            <a:r>
              <a:rPr lang="en" sz="1800"/>
              <a:t> </a:t>
            </a:r>
            <a:endParaRPr sz="18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Attention Models</a:t>
            </a:r>
            <a:endParaRPr sz="22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Attention </a:t>
            </a:r>
            <a:r>
              <a:rPr lang="en" sz="1800"/>
              <a:t>and Augmented Recurrent Neural Networks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https://distill.pub/2016/augmented-rnns/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Neural Machine Translation by Jointly Learning to Align and Translate: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https://arxiv.org/abs/1409.0473</a:t>
            </a:r>
            <a:r>
              <a:rPr lang="en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Effective Approaches to Attention-based Neural Machine Translation: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https://arxiv.org/abs/1508.04025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31625" y="298775"/>
            <a:ext cx="8280900" cy="1329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Exercise 13-1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Implement Neural Machine Translation by Jointly Learning to Align and Translate: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https://arxiv.org/abs/1409.0473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76" y="1341475"/>
            <a:ext cx="1999125" cy="35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400" y="1733475"/>
            <a:ext cx="3066899" cy="5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100" y="2288150"/>
            <a:ext cx="1894125" cy="8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2167225" y="2056750"/>
            <a:ext cx="489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r>
              <a:rPr baseline="-25000" lang="en" sz="1000"/>
              <a:t>t</a:t>
            </a:r>
            <a:endParaRPr baseline="-25000" sz="1000"/>
          </a:p>
        </p:txBody>
      </p:sp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4385" y="3249350"/>
            <a:ext cx="3024924" cy="1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100" y="4595125"/>
            <a:ext cx="4385175" cy="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571175" y="4722900"/>
            <a:ext cx="3000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https://arxiv.org/abs/1409.0473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Exercise 13-2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Implement </a:t>
            </a:r>
            <a:r>
              <a:rPr lang="en" sz="2200">
                <a:solidFill>
                  <a:schemeClr val="dk1"/>
                </a:solidFill>
              </a:rPr>
              <a:t>A Neural Image Caption Generator: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https://arxiv.org/abs/1411.4555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/>
          </a:p>
        </p:txBody>
      </p:sp>
      <p:sp>
        <p:nvSpPr>
          <p:cNvPr id="281" name="Shape 281"/>
          <p:cNvSpPr txBox="1"/>
          <p:nvPr/>
        </p:nvSpPr>
        <p:spPr>
          <a:xfrm>
            <a:off x="6941050" y="4821300"/>
            <a:ext cx="3416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http://brain.kaist.ac.kr/research.html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175" y="2718742"/>
            <a:ext cx="55816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-268925" y="578375"/>
            <a:ext cx="8938800" cy="2490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If you’ve got this far, you did Good job!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Congratulations!!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Interested in DL/ML related PHD, Postdoc at HKUST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and/or internship, residency, research fellows at LINE/NAVER?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Please email your exercises (Lectures 10 to 13) and CV to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hunkim+jobs@gmail.com</a:t>
            </a:r>
            <a:r>
              <a:rPr lang="en" sz="1800"/>
              <a:t>. </a:t>
            </a:r>
            <a:endParaRPr sz="1800"/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0" y="3221675"/>
            <a:ext cx="8199859" cy="19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NSML, </a:t>
            </a:r>
            <a:endParaRPr b="1"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Smartest ML Platform</a:t>
            </a:r>
            <a:endParaRPr b="1"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</a:t>
            </a:r>
            <a:endParaRPr sz="2800"/>
          </a:p>
        </p:txBody>
      </p:sp>
      <p:cxnSp>
        <p:nvCxnSpPr>
          <p:cNvPr id="172" name="Shape 172"/>
          <p:cNvCxnSpPr/>
          <p:nvPr/>
        </p:nvCxnSpPr>
        <p:spPr>
          <a:xfrm>
            <a:off x="63781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69009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74" name="Shape 174"/>
          <p:cNvCxnSpPr/>
          <p:nvPr/>
        </p:nvCxnSpPr>
        <p:spPr>
          <a:xfrm>
            <a:off x="63781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69199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76" name="Shape 176"/>
          <p:cNvCxnSpPr/>
          <p:nvPr/>
        </p:nvCxnSpPr>
        <p:spPr>
          <a:xfrm>
            <a:off x="63876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69266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78" name="Shape 178"/>
          <p:cNvSpPr txBox="1"/>
          <p:nvPr/>
        </p:nvSpPr>
        <p:spPr>
          <a:xfrm>
            <a:off x="65136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9" name="Shape 179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cxnSp>
        <p:nvCxnSpPr>
          <p:cNvPr id="180" name="Shape 180"/>
          <p:cNvCxnSpPr>
            <a:endCxn id="181" idx="2"/>
          </p:cNvCxnSpPr>
          <p:nvPr/>
        </p:nvCxnSpPr>
        <p:spPr>
          <a:xfrm>
            <a:off x="17078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4347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9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028302" y="36666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CrossEnropy</a:t>
            </a:r>
            <a:endParaRPr sz="500"/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4674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901846" y="1795600"/>
            <a:ext cx="15198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Sequence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2722425" y="4785900"/>
            <a:ext cx="6650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http://www.wildml.com/2016/01/attention-and-memory-in-deep-learning-and-nlp/</a:t>
            </a:r>
            <a:r>
              <a:rPr lang="en"/>
              <a:t> 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25" y="1651223"/>
            <a:ext cx="5555100" cy="3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Lecture (TBA)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Implement Learning Phrase Representations using RNN Encoder-Decoder for Statistical Machine Translation: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https://arxiv.org/abs/1406.1078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/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138" y="2468817"/>
            <a:ext cx="4145729" cy="221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983575" y="4821300"/>
            <a:ext cx="5297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https://github.com/MaximumEntropy/Seq2Seq-PyTorch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5148400" y="27286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one_hot(labels[0])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32" y="824218"/>
            <a:ext cx="963967" cy="10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86" y="1249590"/>
            <a:ext cx="532581" cy="26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024" y="814332"/>
            <a:ext cx="3124235" cy="105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1925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6" name="Shape 216"/>
          <p:cNvSpPr/>
          <p:nvPr/>
        </p:nvSpPr>
        <p:spPr>
          <a:xfrm>
            <a:off x="25347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7" name="Shape 217"/>
          <p:cNvSpPr/>
          <p:nvPr/>
        </p:nvSpPr>
        <p:spPr>
          <a:xfrm>
            <a:off x="3144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8" name="Shape 218"/>
          <p:cNvSpPr/>
          <p:nvPr/>
        </p:nvSpPr>
        <p:spPr>
          <a:xfrm>
            <a:off x="3753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9" name="Shape 219"/>
          <p:cNvSpPr txBox="1"/>
          <p:nvPr>
            <p:ph type="title"/>
          </p:nvPr>
        </p:nvSpPr>
        <p:spPr>
          <a:xfrm>
            <a:off x="35875" y="44975"/>
            <a:ext cx="38649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RNN (WIP)</a:t>
            </a:r>
            <a:endParaRPr sz="2800"/>
          </a:p>
        </p:txBody>
      </p:sp>
      <p:sp>
        <p:nvSpPr>
          <p:cNvPr id="220" name="Shape 220"/>
          <p:cNvSpPr txBox="1"/>
          <p:nvPr/>
        </p:nvSpPr>
        <p:spPr>
          <a:xfrm>
            <a:off x="42389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</a:t>
            </a:r>
            <a:endParaRPr baseline="-25000"/>
          </a:p>
        </p:txBody>
      </p:sp>
      <p:sp>
        <p:nvSpPr>
          <p:cNvPr id="221" name="Shape 221"/>
          <p:cNvSpPr txBox="1"/>
          <p:nvPr/>
        </p:nvSpPr>
        <p:spPr>
          <a:xfrm>
            <a:off x="42389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t-1</a:t>
            </a:r>
            <a:endParaRPr baseline="-25000"/>
          </a:p>
        </p:txBody>
      </p:sp>
      <p:sp>
        <p:nvSpPr>
          <p:cNvPr id="222" name="Shape 222"/>
          <p:cNvSpPr txBox="1"/>
          <p:nvPr/>
        </p:nvSpPr>
        <p:spPr>
          <a:xfrm>
            <a:off x="45622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t</a:t>
            </a:r>
            <a:endParaRPr baseline="-25000"/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738" y="195075"/>
            <a:ext cx="3299331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6582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1</a:t>
            </a:r>
            <a:endParaRPr baseline="-25000"/>
          </a:p>
        </p:txBody>
      </p:sp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70" y="2416751"/>
            <a:ext cx="4440225" cy="27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148400" y="26524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encoder(x)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SOS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1" name="Shape 231"/>
          <p:cNvGrpSpPr/>
          <p:nvPr/>
        </p:nvGrpSpPr>
        <p:grpSpPr>
          <a:xfrm>
            <a:off x="1236186" y="814332"/>
            <a:ext cx="3593273" cy="1052496"/>
            <a:chOff x="1845575" y="2180175"/>
            <a:chExt cx="6179318" cy="1908424"/>
          </a:xfrm>
        </p:grpSpPr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45575" y="2969400"/>
              <a:ext cx="915875" cy="48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175" y="2180175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Shape 234"/>
          <p:cNvSpPr/>
          <p:nvPr/>
        </p:nvSpPr>
        <p:spPr>
          <a:xfrm>
            <a:off x="2001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5" name="Shape 235"/>
          <p:cNvSpPr/>
          <p:nvPr/>
        </p:nvSpPr>
        <p:spPr>
          <a:xfrm>
            <a:off x="2610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6" name="Shape 236"/>
          <p:cNvSpPr/>
          <p:nvPr/>
        </p:nvSpPr>
        <p:spPr>
          <a:xfrm>
            <a:off x="32205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7" name="Shape 237"/>
          <p:cNvSpPr/>
          <p:nvPr/>
        </p:nvSpPr>
        <p:spPr>
          <a:xfrm>
            <a:off x="3830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8" name="Shape 238"/>
          <p:cNvSpPr txBox="1"/>
          <p:nvPr>
            <p:ph type="title"/>
          </p:nvPr>
        </p:nvSpPr>
        <p:spPr>
          <a:xfrm>
            <a:off x="35875" y="44975"/>
            <a:ext cx="32265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S2S (WIP)</a:t>
            </a:r>
            <a:endParaRPr sz="2800"/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50" y="1236850"/>
            <a:ext cx="1606181" cy="6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3151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</a:t>
            </a:r>
            <a:endParaRPr baseline="-25000"/>
          </a:p>
        </p:txBody>
      </p:sp>
      <p:sp>
        <p:nvSpPr>
          <p:cNvPr id="241" name="Shape 241"/>
          <p:cNvSpPr txBox="1"/>
          <p:nvPr/>
        </p:nvSpPr>
        <p:spPr>
          <a:xfrm>
            <a:off x="43151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t-1</a:t>
            </a:r>
            <a:endParaRPr baseline="-25000"/>
          </a:p>
        </p:txBody>
      </p:sp>
      <p:sp>
        <p:nvSpPr>
          <p:cNvPr id="242" name="Shape 242"/>
          <p:cNvSpPr txBox="1"/>
          <p:nvPr/>
        </p:nvSpPr>
        <p:spPr>
          <a:xfrm>
            <a:off x="1411325" y="1653125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l</a:t>
            </a:r>
            <a:endParaRPr baseline="-25000"/>
          </a:p>
        </p:txBody>
      </p:sp>
      <p:sp>
        <p:nvSpPr>
          <p:cNvPr id="243" name="Shape 243"/>
          <p:cNvSpPr txBox="1"/>
          <p:nvPr/>
        </p:nvSpPr>
        <p:spPr>
          <a:xfrm>
            <a:off x="46384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t</a:t>
            </a:r>
            <a:endParaRPr baseline="-25000"/>
          </a:p>
        </p:txBody>
      </p:sp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663" y="959239"/>
            <a:ext cx="295225" cy="24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050" y="152400"/>
            <a:ext cx="3226500" cy="211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7344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1</a:t>
            </a:r>
            <a:endParaRPr baseline="-25000"/>
          </a:p>
        </p:txBody>
      </p:sp>
      <p:pic>
        <p:nvPicPr>
          <p:cNvPr id="247" name="Shape 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439" y="2271000"/>
            <a:ext cx="4431436" cy="28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